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</p:sldIdLst>
  <p:sldSz cy="30266650" cx="21396950"/>
  <p:notesSz cx="6858000" cy="9144000"/>
  <p:embeddedFontLst>
    <p:embeddedFont>
      <p:font typeface="Open Sans Light"/>
      <p:regular r:id="rId6"/>
      <p:bold r:id="rId7"/>
      <p:italic r:id="rId8"/>
      <p:boldItalic r:id="rId9"/>
    </p:embeddedFont>
    <p:embeddedFont>
      <p:font typeface="Open Sans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OpenSans-bold.fntdata"/><Relationship Id="rId10" Type="http://schemas.openxmlformats.org/officeDocument/2006/relationships/font" Target="fonts/OpenSans-regular.fntdata"/><Relationship Id="rId13" Type="http://schemas.openxmlformats.org/officeDocument/2006/relationships/font" Target="fonts/OpenSans-boldItalic.fntdata"/><Relationship Id="rId12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OpenSansLight-boldItalic.fntdata"/><Relationship Id="rId5" Type="http://schemas.openxmlformats.org/officeDocument/2006/relationships/slide" Target="slides/slide1.xml"/><Relationship Id="rId6" Type="http://schemas.openxmlformats.org/officeDocument/2006/relationships/font" Target="fonts/OpenSansLight-regular.fntdata"/><Relationship Id="rId7" Type="http://schemas.openxmlformats.org/officeDocument/2006/relationships/font" Target="fonts/OpenSansLight-bold.fntdata"/><Relationship Id="rId8" Type="http://schemas.openxmlformats.org/officeDocument/2006/relationships/font" Target="fonts/OpenSansLight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17260" y="685800"/>
            <a:ext cx="2424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2217260" y="685800"/>
            <a:ext cx="2424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397" y="4381412"/>
            <a:ext cx="19938300" cy="12078300"/>
          </a:xfrm>
          <a:prstGeom prst="rect">
            <a:avLst/>
          </a:prstGeom>
        </p:spPr>
        <p:txBody>
          <a:bodyPr anchorCtr="0" anchor="b" bIns="321950" lIns="321950" spcFirstLastPara="1" rIns="321950" wrap="square" tIns="3219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378" y="16677257"/>
            <a:ext cx="19938300" cy="46641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729378" y="6508933"/>
            <a:ext cx="19938300" cy="11554200"/>
          </a:xfrm>
          <a:prstGeom prst="rect">
            <a:avLst/>
          </a:prstGeom>
        </p:spPr>
        <p:txBody>
          <a:bodyPr anchorCtr="0" anchor="b" bIns="321950" lIns="321950" spcFirstLastPara="1" rIns="321950" wrap="square" tIns="3219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729378" y="18549099"/>
            <a:ext cx="19938300" cy="76545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indent="-628650" lvl="0" marL="457200" algn="ctr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indent="-539750" lvl="1" marL="91440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indent="-539750" lvl="2" marL="1371600" algn="ctr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indent="-539750" lvl="3" marL="1828800" algn="ctr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indent="-539750" lvl="4" marL="228600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indent="-539750" lvl="5" marL="2743200" algn="ctr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indent="-539750" lvl="6" marL="3200400" algn="ctr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indent="-539750" lvl="7" marL="365760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indent="-539750" lvl="8" marL="4114800" algn="ctr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729378" y="12656562"/>
            <a:ext cx="19938300" cy="49536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729378" y="2618726"/>
            <a:ext cx="19938300" cy="33699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29378" y="6781677"/>
            <a:ext cx="19938300" cy="201036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indent="-628650" lvl="0" marL="457200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indent="-539750" lvl="1" marL="9144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indent="-539750" lvl="2" marL="137160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indent="-539750" lvl="3" marL="182880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indent="-539750" lvl="4" marL="22860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indent="-539750" lvl="5" marL="274320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indent="-539750" lvl="6" marL="320040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indent="-539750" lvl="7" marL="36576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indent="-539750" lvl="8" marL="4114800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729378" y="2618726"/>
            <a:ext cx="19938300" cy="33699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729378" y="6781677"/>
            <a:ext cx="9359700" cy="201036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indent="-539750" lvl="0" marL="457200">
              <a:spcBef>
                <a:spcPts val="0"/>
              </a:spcBef>
              <a:spcAft>
                <a:spcPts val="0"/>
              </a:spcAft>
              <a:buSzPts val="4900"/>
              <a:buChar char="●"/>
              <a:defRPr sz="4900"/>
            </a:lvl1pPr>
            <a:lvl2pPr indent="-495300" lvl="1" marL="9144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11307811" y="6781677"/>
            <a:ext cx="9359700" cy="201036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indent="-539750" lvl="0" marL="457200">
              <a:spcBef>
                <a:spcPts val="0"/>
              </a:spcBef>
              <a:spcAft>
                <a:spcPts val="0"/>
              </a:spcAft>
              <a:buSzPts val="4900"/>
              <a:buChar char="●"/>
              <a:defRPr sz="4900"/>
            </a:lvl1pPr>
            <a:lvl2pPr indent="-495300" lvl="1" marL="9144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729378" y="2618726"/>
            <a:ext cx="19938300" cy="33699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729378" y="3269398"/>
            <a:ext cx="6570600" cy="4446900"/>
          </a:xfrm>
          <a:prstGeom prst="rect">
            <a:avLst/>
          </a:prstGeom>
        </p:spPr>
        <p:txBody>
          <a:bodyPr anchorCtr="0" anchor="b" bIns="321950" lIns="321950" spcFirstLastPara="1" rIns="321950" wrap="square" tIns="3219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729378" y="8177027"/>
            <a:ext cx="6570600" cy="187089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indent="-495300" lvl="0" marL="457200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indent="-495300" lvl="1" marL="9144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147184" y="2648884"/>
            <a:ext cx="14900700" cy="24072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1pPr>
            <a:lvl2pPr lvl="1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2pPr>
            <a:lvl3pPr lvl="2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3pPr>
            <a:lvl4pPr lvl="3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4pPr>
            <a:lvl5pPr lvl="4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5pPr>
            <a:lvl6pPr lvl="5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6pPr>
            <a:lvl7pPr lvl="6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7pPr>
            <a:lvl8pPr lvl="7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8pPr>
            <a:lvl9pPr lvl="8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0698475" y="-736"/>
            <a:ext cx="10698600" cy="30266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21950" lIns="321950" spcFirstLastPara="1" rIns="321950" wrap="square" tIns="321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621270" y="7256552"/>
            <a:ext cx="9465900" cy="8722500"/>
          </a:xfrm>
          <a:prstGeom prst="rect">
            <a:avLst/>
          </a:prstGeom>
        </p:spPr>
        <p:txBody>
          <a:bodyPr anchorCtr="0" anchor="b" bIns="321950" lIns="321950" spcFirstLastPara="1" rIns="321950" wrap="square" tIns="3219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621270" y="16494545"/>
            <a:ext cx="9465900" cy="7267800"/>
          </a:xfrm>
          <a:prstGeom prst="rect">
            <a:avLst/>
          </a:prstGeom>
        </p:spPr>
        <p:txBody>
          <a:bodyPr anchorCtr="0" anchor="t" bIns="321950" lIns="321950" spcFirstLastPara="1" rIns="321950" wrap="square" tIns="3219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11558425" y="4260781"/>
            <a:ext cx="8978700" cy="217437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indent="-628650" lvl="0" marL="457200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indent="-539750" lvl="1" marL="9144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indent="-539750" lvl="2" marL="137160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indent="-539750" lvl="3" marL="182880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indent="-539750" lvl="4" marL="22860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indent="-539750" lvl="5" marL="274320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indent="-539750" lvl="6" marL="320040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indent="-539750" lvl="7" marL="36576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indent="-539750" lvl="8" marL="4114800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729378" y="24894592"/>
            <a:ext cx="14037300" cy="35607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3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9378" y="2618726"/>
            <a:ext cx="19938300" cy="3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950" lIns="321950" spcFirstLastPara="1" rIns="321950" wrap="square" tIns="3219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9378" y="6781677"/>
            <a:ext cx="19938300" cy="201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950" lIns="321950" spcFirstLastPara="1" rIns="321950" wrap="square" tIns="321950">
            <a:noAutofit/>
          </a:bodyPr>
          <a:lstStyle>
            <a:lvl1pPr indent="-6286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300"/>
              <a:buChar char="●"/>
              <a:defRPr sz="6300">
                <a:solidFill>
                  <a:schemeClr val="dk2"/>
                </a:solidFill>
              </a:defRPr>
            </a:lvl1pPr>
            <a:lvl2pPr indent="-539750" lvl="1" marL="9144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2pPr>
            <a:lvl3pPr indent="-539750" lvl="2" marL="13716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3pPr>
            <a:lvl4pPr indent="-539750" lvl="3" marL="18288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●"/>
              <a:defRPr sz="4900">
                <a:solidFill>
                  <a:schemeClr val="dk2"/>
                </a:solidFill>
              </a:defRPr>
            </a:lvl4pPr>
            <a:lvl5pPr indent="-539750" lvl="4" marL="22860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5pPr>
            <a:lvl6pPr indent="-539750" lvl="5" marL="27432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6pPr>
            <a:lvl7pPr indent="-539750" lvl="6" marL="32004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●"/>
              <a:defRPr sz="4900">
                <a:solidFill>
                  <a:schemeClr val="dk2"/>
                </a:solidFill>
              </a:defRPr>
            </a:lvl7pPr>
            <a:lvl8pPr indent="-539750" lvl="7" marL="36576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8pPr>
            <a:lvl9pPr indent="-539750" lvl="8" marL="4114800">
              <a:lnSpc>
                <a:spcPct val="115000"/>
              </a:lnSpc>
              <a:spcBef>
                <a:spcPts val="5600"/>
              </a:spcBef>
              <a:spcAft>
                <a:spcPts val="560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9825542" y="27440449"/>
            <a:ext cx="1284000" cy="23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1950" lIns="321950" spcFirstLastPara="1" rIns="321950" wrap="square" tIns="321950">
            <a:noAutofit/>
          </a:bodyPr>
          <a:lstStyle>
            <a:lvl1pPr lvl="0" algn="r">
              <a:buNone/>
              <a:defRPr sz="3500">
                <a:solidFill>
                  <a:schemeClr val="dk2"/>
                </a:solidFill>
              </a:defRPr>
            </a:lvl1pPr>
            <a:lvl2pPr lvl="1" algn="r">
              <a:buNone/>
              <a:defRPr sz="3500">
                <a:solidFill>
                  <a:schemeClr val="dk2"/>
                </a:solidFill>
              </a:defRPr>
            </a:lvl2pPr>
            <a:lvl3pPr lvl="2" algn="r">
              <a:buNone/>
              <a:defRPr sz="3500">
                <a:solidFill>
                  <a:schemeClr val="dk2"/>
                </a:solidFill>
              </a:defRPr>
            </a:lvl3pPr>
            <a:lvl4pPr lvl="3" algn="r">
              <a:buNone/>
              <a:defRPr sz="3500">
                <a:solidFill>
                  <a:schemeClr val="dk2"/>
                </a:solidFill>
              </a:defRPr>
            </a:lvl4pPr>
            <a:lvl5pPr lvl="4" algn="r">
              <a:buNone/>
              <a:defRPr sz="3500">
                <a:solidFill>
                  <a:schemeClr val="dk2"/>
                </a:solidFill>
              </a:defRPr>
            </a:lvl5pPr>
            <a:lvl6pPr lvl="5" algn="r">
              <a:buNone/>
              <a:defRPr sz="3500">
                <a:solidFill>
                  <a:schemeClr val="dk2"/>
                </a:solidFill>
              </a:defRPr>
            </a:lvl6pPr>
            <a:lvl7pPr lvl="6" algn="r">
              <a:buNone/>
              <a:defRPr sz="3500">
                <a:solidFill>
                  <a:schemeClr val="dk2"/>
                </a:solidFill>
              </a:defRPr>
            </a:lvl7pPr>
            <a:lvl8pPr lvl="7" algn="r">
              <a:buNone/>
              <a:defRPr sz="3500">
                <a:solidFill>
                  <a:schemeClr val="dk2"/>
                </a:solidFill>
              </a:defRPr>
            </a:lvl8pPr>
            <a:lvl9pPr lvl="8" algn="r">
              <a:buNone/>
              <a:defRPr sz="35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10" Type="http://schemas.openxmlformats.org/officeDocument/2006/relationships/image" Target="../media/image4.png"/><Relationship Id="rId9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2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7-06 at 10.19.04.png"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7600" y="12015803"/>
            <a:ext cx="7416500" cy="415494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0845475" y="14599000"/>
            <a:ext cx="90942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“We had a good time and lots of fun. We laughed a lot!”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461325" y="16826700"/>
            <a:ext cx="7848900" cy="12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Semi-structured interview: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7588" y="6658125"/>
            <a:ext cx="7416524" cy="415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45475" y="9549393"/>
            <a:ext cx="9094200" cy="406660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-25" y="0"/>
            <a:ext cx="21396900" cy="46314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0">
                <a:latin typeface="Open Sans Light"/>
                <a:ea typeface="Open Sans Light"/>
                <a:cs typeface="Open Sans Light"/>
                <a:sym typeface="Open Sans Light"/>
              </a:rPr>
              <a:t>Social and Entertainment Robots for Older Adults</a:t>
            </a:r>
            <a:endParaRPr sz="11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Filipa Correia, Patrícia Alves-Oliveira, Sofia Petisca, Ana Paiva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615750" y="5548000"/>
            <a:ext cx="2084100" cy="2084100"/>
          </a:xfrm>
          <a:prstGeom prst="ellipse">
            <a:avLst/>
          </a:prstGeom>
          <a:solidFill>
            <a:srgbClr val="FFD50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0">
                <a:latin typeface="Open Sans Light"/>
                <a:ea typeface="Open Sans Light"/>
                <a:cs typeface="Open Sans Light"/>
                <a:sym typeface="Open Sans Light"/>
              </a:rPr>
              <a:t>1</a:t>
            </a:r>
            <a:endParaRPr sz="10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9656425" y="8488850"/>
            <a:ext cx="2084100" cy="2084100"/>
          </a:xfrm>
          <a:prstGeom prst="ellipse">
            <a:avLst/>
          </a:prstGeom>
          <a:solidFill>
            <a:srgbClr val="FF850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0">
                <a:latin typeface="Open Sans Light"/>
                <a:ea typeface="Open Sans Light"/>
                <a:cs typeface="Open Sans Light"/>
                <a:sym typeface="Open Sans Light"/>
              </a:rPr>
              <a:t>2</a:t>
            </a:r>
            <a:endParaRPr sz="10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615750" y="11600525"/>
            <a:ext cx="2084100" cy="20841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0"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sz="10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10845475" y="16493500"/>
            <a:ext cx="9094200" cy="12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“At the beginning was harder...”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10845475" y="17632150"/>
            <a:ext cx="9094200" cy="12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“</a:t>
            </a: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The table should be smaller”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10845475" y="18883450"/>
            <a:ext cx="9094200" cy="26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5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“It said what was going to play like I am going for an Ace now, we don’t do that”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10845475" y="21476350"/>
            <a:ext cx="9094200" cy="3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“I trusted the robot more than if a person would count the points, people cheat more than machines.”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10845475" y="24781450"/>
            <a:ext cx="9094200" cy="26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“Useful to train people [that do not know the game] in a fun and engaging way.”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1461400" y="18078000"/>
            <a:ext cx="7848900" cy="12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1. </a:t>
            </a: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experience of playing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1461400" y="19326700"/>
            <a:ext cx="7848900" cy="12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2. the robotic game player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70" name="Google Shape;70;p13"/>
          <p:cNvCxnSpPr>
            <a:stCxn id="68" idx="3"/>
            <a:endCxn id="55" idx="1"/>
          </p:cNvCxnSpPr>
          <p:nvPr/>
        </p:nvCxnSpPr>
        <p:spPr>
          <a:xfrm flipH="1" rot="10800000">
            <a:off x="9310300" y="15546150"/>
            <a:ext cx="1535100" cy="3157500"/>
          </a:xfrm>
          <a:prstGeom prst="curvedConnector3">
            <a:avLst>
              <a:gd fmla="val 50002" name="adj1"/>
            </a:avLst>
          </a:prstGeom>
          <a:noFill/>
          <a:ln cap="flat" cmpd="sng" w="762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" name="Google Shape;71;p13"/>
          <p:cNvCxnSpPr>
            <a:stCxn id="68" idx="3"/>
            <a:endCxn id="63" idx="1"/>
          </p:cNvCxnSpPr>
          <p:nvPr/>
        </p:nvCxnSpPr>
        <p:spPr>
          <a:xfrm flipH="1" rot="10800000">
            <a:off x="9310300" y="17119050"/>
            <a:ext cx="1535100" cy="1584600"/>
          </a:xfrm>
          <a:prstGeom prst="curvedConnector3">
            <a:avLst>
              <a:gd fmla="val 50002" name="adj1"/>
            </a:avLst>
          </a:prstGeom>
          <a:noFill/>
          <a:ln cap="flat" cmpd="sng" w="762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" name="Google Shape;72;p13"/>
          <p:cNvCxnSpPr>
            <a:stCxn id="68" idx="3"/>
            <a:endCxn id="64" idx="1"/>
          </p:cNvCxnSpPr>
          <p:nvPr/>
        </p:nvCxnSpPr>
        <p:spPr>
          <a:xfrm flipH="1" rot="10800000">
            <a:off x="9310300" y="18257850"/>
            <a:ext cx="1535100" cy="445800"/>
          </a:xfrm>
          <a:prstGeom prst="curvedConnector3">
            <a:avLst>
              <a:gd fmla="val 50002" name="adj1"/>
            </a:avLst>
          </a:prstGeom>
          <a:noFill/>
          <a:ln cap="flat" cmpd="sng" w="762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" name="Google Shape;73;p13"/>
          <p:cNvCxnSpPr>
            <a:stCxn id="69" idx="3"/>
            <a:endCxn id="65" idx="1"/>
          </p:cNvCxnSpPr>
          <p:nvPr/>
        </p:nvCxnSpPr>
        <p:spPr>
          <a:xfrm>
            <a:off x="9310300" y="19952350"/>
            <a:ext cx="1535100" cy="257400"/>
          </a:xfrm>
          <a:prstGeom prst="curvedConnector3">
            <a:avLst>
              <a:gd fmla="val 50002" name="adj1"/>
            </a:avLst>
          </a:prstGeom>
          <a:noFill/>
          <a:ln cap="flat" cmpd="sng" w="762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" name="Google Shape;74;p13"/>
          <p:cNvCxnSpPr>
            <a:stCxn id="69" idx="3"/>
            <a:endCxn id="66" idx="1"/>
          </p:cNvCxnSpPr>
          <p:nvPr/>
        </p:nvCxnSpPr>
        <p:spPr>
          <a:xfrm>
            <a:off x="9310300" y="19952350"/>
            <a:ext cx="1535100" cy="3176700"/>
          </a:xfrm>
          <a:prstGeom prst="curvedConnector3">
            <a:avLst>
              <a:gd fmla="val 50002" name="adj1"/>
            </a:avLst>
          </a:prstGeom>
          <a:noFill/>
          <a:ln cap="flat" cmpd="sng" w="762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p13"/>
          <p:cNvCxnSpPr>
            <a:stCxn id="69" idx="3"/>
            <a:endCxn id="67" idx="1"/>
          </p:cNvCxnSpPr>
          <p:nvPr/>
        </p:nvCxnSpPr>
        <p:spPr>
          <a:xfrm>
            <a:off x="9310300" y="19952350"/>
            <a:ext cx="1535100" cy="6155400"/>
          </a:xfrm>
          <a:prstGeom prst="curvedConnector3">
            <a:avLst>
              <a:gd fmla="val 50002" name="adj1"/>
            </a:avLst>
          </a:prstGeom>
          <a:noFill/>
          <a:ln cap="flat" cmpd="sng" w="762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" name="Google Shape;76;p13"/>
          <p:cNvSpPr txBox="1"/>
          <p:nvPr/>
        </p:nvSpPr>
        <p:spPr>
          <a:xfrm>
            <a:off x="1461325" y="20882800"/>
            <a:ext cx="7416600" cy="644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latin typeface="Open Sans"/>
                <a:ea typeface="Open Sans"/>
                <a:cs typeface="Open Sans"/>
                <a:sym typeface="Open Sans"/>
              </a:rPr>
              <a:t>Take-away messages:</a:t>
            </a:r>
            <a:endParaRPr b="1" sz="5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solidFill>
                  <a:srgbClr val="CC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▼</a:t>
            </a: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They had difficulties in seeing the virtual cards of the robot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solidFill>
                  <a:srgbClr val="34DC5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▲</a:t>
            </a: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Funnier than the traditional game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Open Sans Light"/>
                <a:ea typeface="Open Sans Light"/>
                <a:cs typeface="Open Sans Light"/>
                <a:sym typeface="Open Sans Light"/>
              </a:rPr>
              <a:t> The robot should do signals</a:t>
            </a:r>
            <a:endParaRPr sz="50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descr="gaips.png" id="77" name="Google Shape;7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04747" y="28554004"/>
            <a:ext cx="1683169" cy="13427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CT_Logo.png" id="78" name="Google Shape;78;p13"/>
          <p:cNvPicPr preferRelativeResize="0"/>
          <p:nvPr/>
        </p:nvPicPr>
        <p:blipFill rotWithShape="1">
          <a:blip r:embed="rId7">
            <a:alphaModFix/>
          </a:blip>
          <a:srcRect b="17810" l="6255" r="9099" t="26373"/>
          <a:stretch/>
        </p:blipFill>
        <p:spPr>
          <a:xfrm>
            <a:off x="16945975" y="28553943"/>
            <a:ext cx="2993700" cy="10441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nescLogo.png" id="79" name="Google Shape;79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44000" y="28472056"/>
            <a:ext cx="2326900" cy="11260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stLogo.png" id="80" name="Google Shape;80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79369" y="28554005"/>
            <a:ext cx="2548400" cy="104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1570221" y="28778025"/>
            <a:ext cx="4193461" cy="8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/>
          <p:nvPr/>
        </p:nvSpPr>
        <p:spPr>
          <a:xfrm>
            <a:off x="1618400" y="25721150"/>
            <a:ext cx="438000" cy="445800"/>
          </a:xfrm>
          <a:prstGeom prst="smileyFace">
            <a:avLst>
              <a:gd fmla="val 4653" name="adj"/>
            </a:avLst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